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4D"/>
    <a:srgbClr val="8BCCE7"/>
    <a:srgbClr val="321603"/>
    <a:srgbClr val="101C32"/>
    <a:srgbClr val="401D05"/>
    <a:srgbClr val="7AD7FF"/>
    <a:srgbClr val="FFB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5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latin typeface=""/>
              </a:rPr>
              <a:t>Рост</a:t>
            </a:r>
            <a:r>
              <a:rPr lang="ru-RU" sz="2000" baseline="0" dirty="0">
                <a:latin typeface=""/>
              </a:rPr>
              <a:t> информационных технологий</a:t>
            </a:r>
            <a:endParaRPr lang="en-US" sz="2000" dirty="0">
              <a:latin typeface="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1990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53-5D45-A67A-9F7D3C732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4907344"/>
        <c:axId val="774908992"/>
      </c:lineChart>
      <c:catAx>
        <c:axId val="77490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+mn-ea"/>
                <a:cs typeface="+mn-cs"/>
              </a:defRPr>
            </a:pPr>
            <a:endParaRPr lang="en-RU"/>
          </a:p>
        </c:txPr>
        <c:crossAx val="774908992"/>
        <c:crosses val="autoZero"/>
        <c:auto val="1"/>
        <c:lblAlgn val="ctr"/>
        <c:lblOffset val="100"/>
        <c:noMultiLvlLbl val="0"/>
      </c:catAx>
      <c:valAx>
        <c:axId val="774908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490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2101-AD32-5D4F-BE50-3FDDC16B50A1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6785-4512-8149-A418-33B2034C884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705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6785-4512-8149-A418-33B2034C8840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19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B08D-C002-F041-925D-001A8534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EA17B-13EC-F74C-B9E7-3C227DD8B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4D80B-A3F6-9C4E-938D-9D657BA3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EE4A-D9BF-434A-8DFB-86734C5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DBE8-234D-194B-AFA7-0FDD54D1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84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0612-DC7D-E74F-8A5E-321297C8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FE636-C7B6-134E-BAD3-16AF7B52F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41AF-8600-A147-A590-D9924CBE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FD3F-2131-0143-B788-52A4804F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E59F1-3454-4547-95AE-C459AF22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0627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C9343-410D-2848-9F02-BB1B0700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C94FC-7400-9B46-AE92-8D31FDB8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8D46-96D7-DB41-A708-C756CDD0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86CC-04B4-114F-8233-3CC7A149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9B2F-982F-D84A-B5E5-E76FFC76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018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0B46-8739-BB40-9DF7-696E965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2A9D-82F0-0247-8177-0F3382EB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4894-DFC9-B442-AAEA-42A3CD67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3DE7-0057-9F45-8E14-AC057D83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4342-9469-4C4F-9A66-5A1A15E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040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3774-34FB-E646-95A0-E0BCBB31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9AF41-E48E-2C47-AC3B-189E3C8F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05F4-2CEB-4A4D-B835-6FFDB178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7593-2924-CB49-AD71-FDE77C07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94BC-AAC4-834A-B144-2DD4FD4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452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B645-5F93-054F-9AF2-7E0F2915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BC4F-5A5D-F247-A1E2-0AA1F04AF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07257-5E36-5B4A-BB8A-3F65D4C3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6882-D8A1-4B47-B96E-B7CA6AF5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CB740-7DC7-2542-AB7B-37752A04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85CE8-2D5D-2143-BD15-6E377235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1435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EDE7-AC63-3849-9025-F2DA4739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F2C16-13BA-1E46-ABDD-71EA2566D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15982-B1B6-554E-BB34-2AC316A6B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CA80C-22D1-F54E-A19E-0D0FF1088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C22E4-36B3-1242-8AAA-D58BF9867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04848-6CB8-6C4B-B794-CF63793E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E09A3-0B34-A54F-8224-66C389F3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2652A-EA2B-F041-8B47-915775AC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6371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00D6-0E2A-DC40-9A51-39218F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BCCF1-E2B0-EF41-8595-FBCB24E6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AD8C-775E-784F-9716-FC37BA16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03EE-FFBD-7343-876C-B8E0A8B2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424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F2F10-C58B-5342-8FE6-5267BDD1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FA2AE-F4D2-EC4F-9A30-B8E8325F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77AA6-080A-3848-B5A7-F71ACB1B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9145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350D-598E-A547-83FC-604F7F5C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EABE-7AC7-C940-8BD9-17FACE7E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C2F7-A50F-2646-BA49-EF6A12C7E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19DC-5445-0947-B4EA-8EF2806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9C2CA-50A5-3146-8593-D003A1D6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4B979-2E30-FF4C-A81E-0C5AE0C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6470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6180-FFAC-464D-AB07-78EB26C3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B686B-5130-8B47-966F-8CBCBFB5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012EF-0617-DB4E-888A-15AF9AEA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1D176-A7AC-2644-85A9-0A496287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2D2C-1F1D-4C4B-8E2A-D744985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EC7B-1F00-924A-BC91-F15C05A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601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BF7D4-84BD-1C41-9A5F-7D0CC0D4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144C-74FB-EE45-B9BE-E0A071E9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44A76-7F16-2249-A621-DD6597244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3B570-2B08-9F45-AF7D-A9BFAC483089}" type="datetimeFigureOut">
              <a:rPr lang="en-RU" smtClean="0"/>
              <a:t>11/06/2021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F03CE-6246-9F4B-BE1F-80200CBDC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55EA-7F98-2E49-9C17-2F57C96E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34CF-BD1D-D345-83A3-72C81C52BBE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1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3615AD-9F03-6743-84CA-F3673D2F8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44937"/>
              </p:ext>
            </p:extLst>
          </p:nvPr>
        </p:nvGraphicFramePr>
        <p:xfrm>
          <a:off x="1255986" y="3073951"/>
          <a:ext cx="9680028" cy="3113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014">
                  <a:extLst>
                    <a:ext uri="{9D8B030D-6E8A-4147-A177-3AD203B41FA5}">
                      <a16:colId xmlns:a16="http://schemas.microsoft.com/office/drawing/2014/main" val="3694942788"/>
                    </a:ext>
                  </a:extLst>
                </a:gridCol>
                <a:gridCol w="4840014">
                  <a:extLst>
                    <a:ext uri="{9D8B030D-6E8A-4147-A177-3AD203B41FA5}">
                      <a16:colId xmlns:a16="http://schemas.microsoft.com/office/drawing/2014/main" val="1386765413"/>
                    </a:ext>
                  </a:extLst>
                </a:gridCol>
              </a:tblGrid>
              <a:tr h="1167832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Название дипломного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Проектирование и разработка 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веб-сервиса приема и оплаты заказов на примере сервисного центра</a:t>
                      </a:r>
                      <a:endParaRPr lang="en-US" sz="2000" dirty="0">
                        <a:latin typeface="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«Папа-Принтер»</a:t>
                      </a:r>
                    </a:p>
                  </a:txBody>
                  <a:tcPr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143542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Название выпускающей организации: 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ЦМК Информационных технологий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344504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ФИО Выпускника: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Притыкин Михаил Вячеславович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583450"/>
                  </a:ext>
                </a:extLst>
              </a:tr>
              <a:tr h="60080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"/>
                        </a:rPr>
                        <a:t>ФИО Руководителя проекта: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"/>
                        </a:rPr>
                        <a:t>Лебедева Александра Николаевна</a:t>
                      </a:r>
                      <a:endParaRPr lang="en-RU" sz="2000" dirty="0">
                        <a:latin typeface="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09659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3EA34DE-6391-1945-899F-05CD2E7BC9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89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400" b="1" dirty="0">
                <a:latin typeface=""/>
                <a:ea typeface="Menlo" panose="020B0609030804020204" pitchFamily="49" charset="0"/>
                <a:cs typeface="Menlo" panose="020B0609030804020204" pitchFamily="49" charset="0"/>
              </a:rPr>
              <a:t>Презентация</a:t>
            </a:r>
          </a:p>
          <a:p>
            <a:r>
              <a:rPr lang="ru-RU" b="1" dirty="0">
                <a:latin typeface="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ru-RU" sz="5600" b="1" dirty="0">
                <a:latin typeface=""/>
                <a:ea typeface="Menlo" panose="020B0609030804020204" pitchFamily="49" charset="0"/>
                <a:cs typeface="Menlo" panose="020B0609030804020204" pitchFamily="49" charset="0"/>
              </a:rPr>
              <a:t>дипломного проекта</a:t>
            </a:r>
            <a:endParaRPr lang="en-RU" sz="5600" dirty="0">
              <a:latin typeface="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2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88FC-A74F-8345-A576-79F51789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Модели в </a:t>
            </a:r>
            <a:r>
              <a:rPr lang="en-GB" b="1" dirty="0">
                <a:latin typeface=""/>
              </a:rPr>
              <a:t>Contentful</a:t>
            </a:r>
            <a:endParaRPr lang="en-RU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CD15-E751-A946-95FD-F6403557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Заголовок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Шаблон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Точка начала области печати по </a:t>
            </a:r>
            <a:r>
              <a:rPr lang="en-GB" dirty="0">
                <a:latin typeface=""/>
              </a:rPr>
              <a:t>X</a:t>
            </a:r>
            <a:r>
              <a:rPr lang="ru-RU" dirty="0">
                <a:latin typeface=""/>
              </a:rPr>
              <a:t> и </a:t>
            </a:r>
            <a:r>
              <a:rPr lang="en-GB" dirty="0">
                <a:latin typeface=""/>
              </a:rPr>
              <a:t>Y</a:t>
            </a:r>
            <a:endParaRPr lang="ru-RU" dirty="0">
              <a:latin typeface="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Высота и Ширина области печати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Ширина области печати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Размер товара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"/>
              </a:rPr>
              <a:t>Цена товара</a:t>
            </a:r>
          </a:p>
        </p:txBody>
      </p:sp>
    </p:spTree>
    <p:extLst>
      <p:ext uri="{BB962C8B-B14F-4D97-AF65-F5344CB8AC3E}">
        <p14:creationId xmlns:p14="http://schemas.microsoft.com/office/powerpoint/2010/main" val="126565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E5ED-680A-2847-8C69-66CB2BD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Веб-сервис</a:t>
            </a:r>
            <a:endParaRPr lang="en-RU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E0A51-7363-534C-9E15-AF77921CA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669" y="1547165"/>
            <a:ext cx="7530662" cy="5310835"/>
          </a:xfrm>
        </p:spPr>
      </p:pic>
    </p:spTree>
    <p:extLst>
      <p:ext uri="{BB962C8B-B14F-4D97-AF65-F5344CB8AC3E}">
        <p14:creationId xmlns:p14="http://schemas.microsoft.com/office/powerpoint/2010/main" val="85677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65C8-797E-DD46-9F70-3BF3DF56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"/>
              </a:rPr>
              <a:t>Тестирование и отладка</a:t>
            </a:r>
            <a:endParaRPr lang="en-RU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AD8FC-E33E-FA40-962C-3C1BE550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5228" y="3540673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EEACE-DFF5-EA45-BF54-2B934492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075" y="3540673"/>
            <a:ext cx="5600009" cy="23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DDB9-8741-DA4B-8C68-9099F302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Модели оценки</a:t>
            </a:r>
            <a:endParaRPr lang="en-RU" dirty="0">
              <a:latin typeface="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A93F45-AD46-364E-AED8-2B040DD8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315"/>
            <a:ext cx="10515600" cy="1159313"/>
          </a:xfrm>
        </p:spPr>
        <p:txBody>
          <a:bodyPr/>
          <a:lstStyle/>
          <a:p>
            <a:r>
              <a:rPr lang="en-GB" dirty="0">
                <a:latin typeface=""/>
              </a:rPr>
              <a:t>Fix-price</a:t>
            </a:r>
            <a:endParaRPr lang="ru-RU" dirty="0">
              <a:latin typeface=""/>
            </a:endParaRPr>
          </a:p>
          <a:p>
            <a:r>
              <a:rPr lang="en-GB" dirty="0">
                <a:latin typeface=""/>
              </a:rPr>
              <a:t>Time and material</a:t>
            </a:r>
          </a:p>
          <a:p>
            <a:pPr marL="0" indent="0">
              <a:buNone/>
            </a:pPr>
            <a:endParaRPr lang="ru-RU" dirty="0">
              <a:latin typeface=""/>
            </a:endParaRPr>
          </a:p>
          <a:p>
            <a:pPr marL="0" indent="0">
              <a:buNone/>
            </a:pPr>
            <a:endParaRPr lang="ru-RU" dirty="0">
              <a:latin typeface=""/>
            </a:endParaRPr>
          </a:p>
          <a:p>
            <a:pPr marL="0" indent="0">
              <a:buNone/>
            </a:pPr>
            <a:endParaRPr lang="en-RU" dirty="0">
              <a:latin typeface="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F5869E-7803-6F42-BA81-27356AF3F254}"/>
              </a:ext>
            </a:extLst>
          </p:cNvPr>
          <p:cNvSpPr txBox="1">
            <a:spLocks/>
          </p:cNvSpPr>
          <p:nvPr/>
        </p:nvSpPr>
        <p:spPr>
          <a:xfrm>
            <a:off x="838200" y="2783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"/>
              </a:rPr>
              <a:t>Стоимость проекта</a:t>
            </a:r>
            <a:endParaRPr lang="en-RU" dirty="0">
              <a:latin typeface="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53A153-7DA7-6B4E-A8B6-184EF748E387}"/>
              </a:ext>
            </a:extLst>
          </p:cNvPr>
          <p:cNvSpPr txBox="1">
            <a:spLocks/>
          </p:cNvSpPr>
          <p:nvPr/>
        </p:nvSpPr>
        <p:spPr>
          <a:xfrm>
            <a:off x="838200" y="4075445"/>
            <a:ext cx="10515600" cy="57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dirty="0">
                <a:latin typeface=""/>
              </a:rPr>
              <a:t>5</a:t>
            </a:r>
            <a:r>
              <a:rPr lang="ru-RU" dirty="0">
                <a:latin typeface=""/>
              </a:rPr>
              <a:t>4 000 рублей</a:t>
            </a:r>
            <a:endParaRPr lang="en-RU" dirty="0">
              <a:latin typeface="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7115201-A841-7C46-A4DD-94AFA4132FA2}"/>
              </a:ext>
            </a:extLst>
          </p:cNvPr>
          <p:cNvSpPr txBox="1">
            <a:spLocks/>
          </p:cNvSpPr>
          <p:nvPr/>
        </p:nvSpPr>
        <p:spPr>
          <a:xfrm>
            <a:off x="838200" y="4621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"/>
              </a:rPr>
              <a:t>Эффективность</a:t>
            </a:r>
            <a:endParaRPr lang="en-RU" dirty="0">
              <a:latin typeface="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F6243F-75D2-B74D-BA07-4596736C9AD9}"/>
              </a:ext>
            </a:extLst>
          </p:cNvPr>
          <p:cNvSpPr txBox="1">
            <a:spLocks/>
          </p:cNvSpPr>
          <p:nvPr/>
        </p:nvSpPr>
        <p:spPr>
          <a:xfrm>
            <a:off x="838200" y="5913218"/>
            <a:ext cx="10515600" cy="57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"/>
              </a:rPr>
              <a:t>За 6 месяцев: на 60% клиентопоток и на 360</a:t>
            </a:r>
            <a:r>
              <a:rPr lang="en-US" dirty="0">
                <a:latin typeface=""/>
              </a:rPr>
              <a:t>% </a:t>
            </a:r>
            <a:r>
              <a:rPr lang="ru-RU" dirty="0">
                <a:latin typeface=""/>
              </a:rPr>
              <a:t>заказы</a:t>
            </a:r>
            <a:endParaRPr lang="en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5288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B642-6152-EC4E-9405-1061EA6F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Защита</a:t>
            </a:r>
            <a:endParaRPr lang="en-RU" dirty="0">
              <a:latin typeface="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3F8B7D-2B4C-7C4D-9C29-36C8A540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47" y="3124199"/>
            <a:ext cx="2438401" cy="2438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BA626-344B-2743-B32A-63E8F082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152" y="3242930"/>
            <a:ext cx="2200940" cy="2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2FDA-8864-A540-A1C0-44A14E3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"/>
              </a:rPr>
              <a:t>Заключение</a:t>
            </a:r>
            <a:endParaRPr lang="en-RU" dirty="0">
              <a:latin typeface="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4B035B-4E2E-1B44-9DBA-63032D331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2455" y="2746231"/>
            <a:ext cx="2724806" cy="111759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CA608-E8FE-724B-BE78-2192FCD6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3" y="4526485"/>
            <a:ext cx="2724807" cy="1295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C5512-93D1-2F45-8CFE-6FE9E633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19147"/>
            <a:ext cx="60469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001BE-78E1-274D-92AD-3252C2DA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6" y="1896975"/>
            <a:ext cx="5997942" cy="39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FF48-4D41-3843-95E2-0FDA5F28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32" y="2659892"/>
            <a:ext cx="5997942" cy="3911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07ED5-8AC0-1844-966E-00383F4F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58" y="6706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"/>
              </a:rPr>
              <a:t>Last but not least</a:t>
            </a:r>
            <a:endParaRPr lang="en-RU" sz="5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0135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3A0F-4109-9B45-8E00-70EBBD8F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"/>
              </a:rPr>
              <a:t>Перейдем к демонстрации разработки</a:t>
            </a:r>
            <a:endParaRPr lang="en-RU" sz="5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9452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61A7-17F2-7D4A-8948-2A5F9A9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Востребованность</a:t>
            </a:r>
            <a:endParaRPr lang="en-RU" dirty="0">
              <a:latin typeface="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61F01-1D31-0F4B-A67A-A328D2C63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7494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282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000B-52A3-6D47-8E21-811F625A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Цели разработки</a:t>
            </a:r>
            <a:endParaRPr lang="en-RU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CB32-21C8-5745-A995-47BEDF8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dirty="0">
                <a:latin typeface=""/>
              </a:rPr>
              <a:t>Распределить нагрузку на предприятии </a:t>
            </a:r>
            <a:endParaRPr lang="en-US" dirty="0">
              <a:latin typeface=""/>
            </a:endParaRPr>
          </a:p>
          <a:p>
            <a:pPr marL="0" indent="0">
              <a:buNone/>
            </a:pPr>
            <a:r>
              <a:rPr lang="ru-RU" dirty="0">
                <a:latin typeface=""/>
              </a:rPr>
              <a:t>за счет веб-сервиса создания и оплаты заказов</a:t>
            </a:r>
            <a:endParaRPr lang="en-US" dirty="0">
              <a:latin typeface=""/>
            </a:endParaRPr>
          </a:p>
          <a:p>
            <a:pPr marL="0" indent="0">
              <a:buNone/>
            </a:pPr>
            <a:r>
              <a:rPr lang="ru-RU" dirty="0">
                <a:latin typeface=""/>
              </a:rPr>
              <a:t>онлайн без участия сотрудников</a:t>
            </a:r>
            <a:endParaRPr lang="en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1411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1F00-24FA-464E-AAAA-971AE4F5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Выбор пути разработки</a:t>
            </a:r>
            <a:endParaRPr lang="en-RU" sz="5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8296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876F-8306-9F4B-9FE5-6661C493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Гибкая методология разработки</a:t>
            </a:r>
            <a:endParaRPr lang="en-RU" dirty="0">
              <a:latin typeface="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52A50-7D93-9447-8557-5046A6BB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3" y="3062014"/>
            <a:ext cx="4827179" cy="3795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0BE4F0-90B0-D548-B8BB-2DA59EFAD9D8}"/>
              </a:ext>
            </a:extLst>
          </p:cNvPr>
          <p:cNvSpPr/>
          <p:nvPr/>
        </p:nvSpPr>
        <p:spPr>
          <a:xfrm>
            <a:off x="8023180" y="2376713"/>
            <a:ext cx="1247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"/>
              </a:rPr>
              <a:t>Kanban</a:t>
            </a:r>
            <a:endParaRPr lang="en-RU" sz="2400" dirty="0">
              <a:latin typeface="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D27F0-2B8A-1943-ADDE-9A3070773E1B}"/>
              </a:ext>
            </a:extLst>
          </p:cNvPr>
          <p:cNvSpPr/>
          <p:nvPr/>
        </p:nvSpPr>
        <p:spPr>
          <a:xfrm>
            <a:off x="2170455" y="2376712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"/>
              </a:rPr>
              <a:t>Scrum</a:t>
            </a:r>
            <a:endParaRPr lang="en-RU" sz="24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D5A51-34D5-9344-A301-A3B10C83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2014"/>
            <a:ext cx="5101819" cy="3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1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3071-155A-244D-8566-C7457EEE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"/>
              </a:rPr>
              <a:t>JAMstack</a:t>
            </a:r>
            <a:endParaRPr lang="en-RU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9274-C035-FA44-A113-8FFC4DB1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ru-RU" dirty="0">
                <a:latin typeface=""/>
              </a:rPr>
              <a:t>1) </a:t>
            </a:r>
            <a:r>
              <a:rPr lang="en-GB" dirty="0">
                <a:latin typeface=""/>
              </a:rPr>
              <a:t>React + GraphQL = </a:t>
            </a:r>
            <a:r>
              <a:rPr lang="en-US" b="1" dirty="0">
                <a:latin typeface=""/>
              </a:rPr>
              <a:t>Gatsby</a:t>
            </a:r>
          </a:p>
          <a:p>
            <a:pPr marL="0" indent="0">
              <a:buNone/>
            </a:pPr>
            <a:endParaRPr lang="en-US" dirty="0">
              <a:latin typeface=""/>
            </a:endParaRPr>
          </a:p>
          <a:p>
            <a:pPr marL="0" indent="0">
              <a:buNone/>
            </a:pPr>
            <a:r>
              <a:rPr lang="ru-RU" dirty="0">
                <a:latin typeface=""/>
              </a:rPr>
              <a:t>2) </a:t>
            </a:r>
            <a:r>
              <a:rPr lang="en-US" dirty="0">
                <a:latin typeface=""/>
              </a:rPr>
              <a:t>Git + Server = </a:t>
            </a:r>
            <a:r>
              <a:rPr lang="en-GB" b="1" dirty="0">
                <a:latin typeface=""/>
              </a:rPr>
              <a:t>Netlify</a:t>
            </a:r>
          </a:p>
          <a:p>
            <a:pPr marL="0" indent="0">
              <a:buNone/>
            </a:pPr>
            <a:endParaRPr lang="en-GB" dirty="0">
              <a:latin typeface=""/>
            </a:endParaRPr>
          </a:p>
          <a:p>
            <a:pPr marL="0" indent="0">
              <a:buNone/>
            </a:pPr>
            <a:r>
              <a:rPr lang="ru-RU" dirty="0">
                <a:latin typeface=""/>
              </a:rPr>
              <a:t>3) </a:t>
            </a:r>
            <a:r>
              <a:rPr lang="en-GB" dirty="0">
                <a:latin typeface=""/>
              </a:rPr>
              <a:t>DB + UI = </a:t>
            </a:r>
            <a:r>
              <a:rPr lang="en-GB" b="1" dirty="0">
                <a:latin typeface=""/>
              </a:rPr>
              <a:t>Contentful</a:t>
            </a:r>
          </a:p>
          <a:p>
            <a:pPr marL="0" indent="0">
              <a:buNone/>
            </a:pPr>
            <a:endParaRPr lang="en-GB" dirty="0">
              <a:latin typeface=""/>
            </a:endParaRPr>
          </a:p>
          <a:p>
            <a:pPr marL="0" indent="0">
              <a:buNone/>
            </a:pPr>
            <a:r>
              <a:rPr lang="ru-RU" dirty="0">
                <a:latin typeface=""/>
              </a:rPr>
              <a:t>4) </a:t>
            </a:r>
            <a:r>
              <a:rPr lang="en-GB" dirty="0">
                <a:latin typeface=""/>
              </a:rPr>
              <a:t>Gatsby</a:t>
            </a:r>
            <a:r>
              <a:rPr lang="ru-RU" dirty="0">
                <a:latin typeface=""/>
              </a:rPr>
              <a:t> + </a:t>
            </a:r>
            <a:r>
              <a:rPr lang="en-GB" dirty="0">
                <a:latin typeface=""/>
              </a:rPr>
              <a:t>Netlify</a:t>
            </a:r>
            <a:r>
              <a:rPr lang="ru-RU" dirty="0">
                <a:latin typeface=""/>
              </a:rPr>
              <a:t> + </a:t>
            </a:r>
            <a:r>
              <a:rPr lang="en-GB" dirty="0">
                <a:latin typeface=""/>
              </a:rPr>
              <a:t>Contentful = </a:t>
            </a:r>
            <a:r>
              <a:rPr lang="en-GB" b="1" dirty="0">
                <a:latin typeface=""/>
              </a:rPr>
              <a:t>JAMstack</a:t>
            </a:r>
            <a:endParaRPr lang="ru-RU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917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EE67-47A6-5B43-A780-A10ED845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Реализация поставленной цели</a:t>
            </a:r>
            <a:endParaRPr lang="en-RU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F531-5CC4-154B-95C9-F9578C6F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Konvajs</a:t>
            </a:r>
          </a:p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Express + Nodemailer</a:t>
            </a:r>
          </a:p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QIWI </a:t>
            </a:r>
            <a:r>
              <a:rPr lang="ru-RU" dirty="0">
                <a:latin typeface=""/>
              </a:rPr>
              <a:t>кошелек</a:t>
            </a:r>
          </a:p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VS Code</a:t>
            </a:r>
          </a:p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Chrome</a:t>
            </a:r>
          </a:p>
          <a:p>
            <a:pPr>
              <a:lnSpc>
                <a:spcPct val="170000"/>
              </a:lnSpc>
            </a:pPr>
            <a:r>
              <a:rPr lang="en-GB" dirty="0">
                <a:latin typeface=""/>
              </a:rPr>
              <a:t>Git</a:t>
            </a:r>
          </a:p>
          <a:p>
            <a:pPr marL="0" indent="0">
              <a:buNone/>
            </a:pPr>
            <a:endParaRPr lang="en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5664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A0B8-1CDC-1A4D-8E8F-6D0E8199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7999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"/>
              </a:rPr>
              <a:t>Проектирование</a:t>
            </a:r>
            <a:endParaRPr lang="en-RU" sz="60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0352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04C9-A4C4-E044-A174-CFDEE30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"/>
              </a:rPr>
              <a:t>Диаграммы потоков данных</a:t>
            </a:r>
            <a:endParaRPr lang="en-RU" dirty="0">
              <a:latin typeface="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3FA1C-39A6-E94E-853E-6D2B8782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9" y="2195184"/>
            <a:ext cx="4134768" cy="3429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0B139-45C1-354C-A167-28C4CF659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"/>
          <a:stretch/>
        </p:blipFill>
        <p:spPr>
          <a:xfrm>
            <a:off x="4505587" y="2921876"/>
            <a:ext cx="7315594" cy="35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186</Words>
  <Application>Microsoft Macintosh PowerPoint</Application>
  <PresentationFormat>Widescreen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Востребованность</vt:lpstr>
      <vt:lpstr>Цели разработки</vt:lpstr>
      <vt:lpstr>Выбор пути разработки</vt:lpstr>
      <vt:lpstr>Гибкая методология разработки</vt:lpstr>
      <vt:lpstr>JAMstack</vt:lpstr>
      <vt:lpstr>Реализация поставленной цели</vt:lpstr>
      <vt:lpstr>Проектирование</vt:lpstr>
      <vt:lpstr>Диаграммы потоков данных</vt:lpstr>
      <vt:lpstr>Модели в Contentful</vt:lpstr>
      <vt:lpstr>Веб-сервис</vt:lpstr>
      <vt:lpstr>Тестирование и отладка</vt:lpstr>
      <vt:lpstr>Модели оценки</vt:lpstr>
      <vt:lpstr>Защита</vt:lpstr>
      <vt:lpstr>Заключение</vt:lpstr>
      <vt:lpstr>Last but not least</vt:lpstr>
      <vt:lpstr>Перейдем к демонстрации разработки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Misha Misha</dc:creator>
  <cp:lastModifiedBy>Misha Misha</cp:lastModifiedBy>
  <cp:revision>21</cp:revision>
  <dcterms:created xsi:type="dcterms:W3CDTF">2021-06-10T16:28:54Z</dcterms:created>
  <dcterms:modified xsi:type="dcterms:W3CDTF">2021-06-11T16:04:20Z</dcterms:modified>
</cp:coreProperties>
</file>